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 u="heavy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 u="heavy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 u="heavy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438400" y="0"/>
            <a:ext cx="2209800" cy="18167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647" y="396023"/>
            <a:ext cx="5552704" cy="694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 u="heavy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ct val="100000"/>
              </a:lnSpc>
            </a:pPr>
            <a:r>
              <a:rPr spc="-5" dirty="0"/>
              <a:t>Waterboxx</a:t>
            </a:r>
            <a:r>
              <a:rPr spc="-35" dirty="0"/>
              <a:t> </a:t>
            </a:r>
            <a:r>
              <a:rPr spc="-5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131966" y="3124200"/>
            <a:ext cx="1966492" cy="1474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4327" y="1752600"/>
            <a:ext cx="1874131" cy="1194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6085" y="4751501"/>
            <a:ext cx="1932373" cy="1356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8802" y="6270561"/>
            <a:ext cx="1919655" cy="18413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83963" y="3160102"/>
            <a:ext cx="1677250" cy="15990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4956" y="5781484"/>
            <a:ext cx="1845843" cy="14094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38159" y="2099170"/>
            <a:ext cx="968375" cy="0"/>
          </a:xfrm>
          <a:custGeom>
            <a:avLst/>
            <a:gdLst/>
            <a:ahLst/>
            <a:cxnLst/>
            <a:rect l="l" t="t" r="r" b="b"/>
            <a:pathLst>
              <a:path w="968375">
                <a:moveTo>
                  <a:pt x="967917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9800" y="2032850"/>
            <a:ext cx="130810" cy="132715"/>
          </a:xfrm>
          <a:custGeom>
            <a:avLst/>
            <a:gdLst/>
            <a:ahLst/>
            <a:cxnLst/>
            <a:rect l="l" t="t" r="r" b="b"/>
            <a:pathLst>
              <a:path w="130810" h="132714">
                <a:moveTo>
                  <a:pt x="113703" y="0"/>
                </a:moveTo>
                <a:lnTo>
                  <a:pt x="0" y="66319"/>
                </a:lnTo>
                <a:lnTo>
                  <a:pt x="113703" y="132638"/>
                </a:lnTo>
                <a:lnTo>
                  <a:pt x="122440" y="130340"/>
                </a:lnTo>
                <a:lnTo>
                  <a:pt x="126428" y="123532"/>
                </a:lnTo>
                <a:lnTo>
                  <a:pt x="130390" y="116712"/>
                </a:lnTo>
                <a:lnTo>
                  <a:pt x="128092" y="107962"/>
                </a:lnTo>
                <a:lnTo>
                  <a:pt x="56705" y="66319"/>
                </a:lnTo>
                <a:lnTo>
                  <a:pt x="128092" y="24676"/>
                </a:lnTo>
                <a:lnTo>
                  <a:pt x="130390" y="15925"/>
                </a:lnTo>
                <a:lnTo>
                  <a:pt x="122440" y="2298"/>
                </a:lnTo>
                <a:lnTo>
                  <a:pt x="113703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84816" y="1874519"/>
            <a:ext cx="1778000" cy="1047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sng" spc="-5" dirty="0">
                <a:latin typeface="Calibri"/>
                <a:cs typeface="Calibri"/>
              </a:rPr>
              <a:t>Evaporation</a:t>
            </a:r>
            <a:r>
              <a:rPr sz="1800" b="1" u="sng" spc="-45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Cover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45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sz="1800" b="1" u="sng" spc="-5" dirty="0">
                <a:latin typeface="Calibri"/>
                <a:cs typeface="Calibri"/>
              </a:rPr>
              <a:t>Waterboxx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36088" y="2769387"/>
            <a:ext cx="1014730" cy="644525"/>
          </a:xfrm>
          <a:custGeom>
            <a:avLst/>
            <a:gdLst/>
            <a:ahLst/>
            <a:cxnLst/>
            <a:rect l="l" t="t" r="r" b="b"/>
            <a:pathLst>
              <a:path w="1014730" h="644525">
                <a:moveTo>
                  <a:pt x="1014349" y="0"/>
                </a:moveTo>
                <a:lnTo>
                  <a:pt x="0" y="644406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12162" y="3309302"/>
            <a:ext cx="137795" cy="120014"/>
          </a:xfrm>
          <a:custGeom>
            <a:avLst/>
            <a:gdLst/>
            <a:ahLst/>
            <a:cxnLst/>
            <a:rect l="l" t="t" r="r" b="b"/>
            <a:pathLst>
              <a:path w="137794" h="120014">
                <a:moveTo>
                  <a:pt x="69024" y="0"/>
                </a:moveTo>
                <a:lnTo>
                  <a:pt x="60401" y="2743"/>
                </a:lnTo>
                <a:lnTo>
                  <a:pt x="0" y="119697"/>
                </a:lnTo>
                <a:lnTo>
                  <a:pt x="131533" y="114719"/>
                </a:lnTo>
                <a:lnTo>
                  <a:pt x="137680" y="108076"/>
                </a:lnTo>
                <a:lnTo>
                  <a:pt x="137083" y="92303"/>
                </a:lnTo>
                <a:lnTo>
                  <a:pt x="133837" y="89293"/>
                </a:lnTo>
                <a:lnTo>
                  <a:pt x="47866" y="89293"/>
                </a:lnTo>
                <a:lnTo>
                  <a:pt x="85788" y="15862"/>
                </a:lnTo>
                <a:lnTo>
                  <a:pt x="83045" y="7238"/>
                </a:lnTo>
                <a:lnTo>
                  <a:pt x="69024" y="0"/>
                </a:lnTo>
                <a:close/>
              </a:path>
              <a:path w="137794" h="120014">
                <a:moveTo>
                  <a:pt x="130454" y="86156"/>
                </a:moveTo>
                <a:lnTo>
                  <a:pt x="47866" y="89293"/>
                </a:lnTo>
                <a:lnTo>
                  <a:pt x="133837" y="89293"/>
                </a:lnTo>
                <a:lnTo>
                  <a:pt x="130454" y="86156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38159" y="4996929"/>
            <a:ext cx="968375" cy="0"/>
          </a:xfrm>
          <a:custGeom>
            <a:avLst/>
            <a:gdLst/>
            <a:ahLst/>
            <a:cxnLst/>
            <a:rect l="l" t="t" r="r" b="b"/>
            <a:pathLst>
              <a:path w="968375">
                <a:moveTo>
                  <a:pt x="967917" y="0"/>
                </a:moveTo>
                <a:lnTo>
                  <a:pt x="0" y="1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09800" y="4930609"/>
            <a:ext cx="130810" cy="132715"/>
          </a:xfrm>
          <a:custGeom>
            <a:avLst/>
            <a:gdLst/>
            <a:ahLst/>
            <a:cxnLst/>
            <a:rect l="l" t="t" r="r" b="b"/>
            <a:pathLst>
              <a:path w="130810" h="132714">
                <a:moveTo>
                  <a:pt x="113703" y="0"/>
                </a:moveTo>
                <a:lnTo>
                  <a:pt x="0" y="66332"/>
                </a:lnTo>
                <a:lnTo>
                  <a:pt x="113703" y="132651"/>
                </a:lnTo>
                <a:lnTo>
                  <a:pt x="122440" y="130352"/>
                </a:lnTo>
                <a:lnTo>
                  <a:pt x="130390" y="116712"/>
                </a:lnTo>
                <a:lnTo>
                  <a:pt x="128092" y="107962"/>
                </a:lnTo>
                <a:lnTo>
                  <a:pt x="56705" y="66332"/>
                </a:lnTo>
                <a:lnTo>
                  <a:pt x="128092" y="24688"/>
                </a:lnTo>
                <a:lnTo>
                  <a:pt x="130390" y="15938"/>
                </a:lnTo>
                <a:lnTo>
                  <a:pt x="122440" y="2311"/>
                </a:lnTo>
                <a:lnTo>
                  <a:pt x="113703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40518" y="6738391"/>
            <a:ext cx="965835" cy="0"/>
          </a:xfrm>
          <a:custGeom>
            <a:avLst/>
            <a:gdLst/>
            <a:ahLst/>
            <a:cxnLst/>
            <a:rect l="l" t="t" r="r" b="b"/>
            <a:pathLst>
              <a:path w="965835">
                <a:moveTo>
                  <a:pt x="965558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12162" y="6672071"/>
            <a:ext cx="130810" cy="132715"/>
          </a:xfrm>
          <a:custGeom>
            <a:avLst/>
            <a:gdLst/>
            <a:ahLst/>
            <a:cxnLst/>
            <a:rect l="l" t="t" r="r" b="b"/>
            <a:pathLst>
              <a:path w="130810" h="132715">
                <a:moveTo>
                  <a:pt x="113690" y="0"/>
                </a:moveTo>
                <a:lnTo>
                  <a:pt x="0" y="66319"/>
                </a:lnTo>
                <a:lnTo>
                  <a:pt x="113690" y="132638"/>
                </a:lnTo>
                <a:lnTo>
                  <a:pt x="122440" y="130340"/>
                </a:lnTo>
                <a:lnTo>
                  <a:pt x="130390" y="116712"/>
                </a:lnTo>
                <a:lnTo>
                  <a:pt x="128092" y="107962"/>
                </a:lnTo>
                <a:lnTo>
                  <a:pt x="56705" y="66319"/>
                </a:lnTo>
                <a:lnTo>
                  <a:pt x="128092" y="24676"/>
                </a:lnTo>
                <a:lnTo>
                  <a:pt x="130390" y="15925"/>
                </a:lnTo>
                <a:lnTo>
                  <a:pt x="122440" y="2298"/>
                </a:lnTo>
                <a:lnTo>
                  <a:pt x="113690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40034" y="3959618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4693" y="0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82681" y="3893299"/>
            <a:ext cx="130810" cy="132715"/>
          </a:xfrm>
          <a:custGeom>
            <a:avLst/>
            <a:gdLst/>
            <a:ahLst/>
            <a:cxnLst/>
            <a:rect l="l" t="t" r="r" b="b"/>
            <a:pathLst>
              <a:path w="130810" h="132714">
                <a:moveTo>
                  <a:pt x="16700" y="0"/>
                </a:moveTo>
                <a:lnTo>
                  <a:pt x="7950" y="2298"/>
                </a:lnTo>
                <a:lnTo>
                  <a:pt x="0" y="15925"/>
                </a:lnTo>
                <a:lnTo>
                  <a:pt x="2298" y="24676"/>
                </a:lnTo>
                <a:lnTo>
                  <a:pt x="73685" y="66319"/>
                </a:lnTo>
                <a:lnTo>
                  <a:pt x="2298" y="107962"/>
                </a:lnTo>
                <a:lnTo>
                  <a:pt x="0" y="116712"/>
                </a:lnTo>
                <a:lnTo>
                  <a:pt x="7950" y="130340"/>
                </a:lnTo>
                <a:lnTo>
                  <a:pt x="16700" y="132638"/>
                </a:lnTo>
                <a:lnTo>
                  <a:pt x="130403" y="66319"/>
                </a:lnTo>
                <a:lnTo>
                  <a:pt x="16700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88539" y="3682174"/>
            <a:ext cx="2174240" cy="330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2130"/>
              </a:lnSpc>
            </a:pPr>
            <a:r>
              <a:rPr sz="1800" b="1" u="sng" dirty="0">
                <a:latin typeface="Calibri"/>
                <a:cs typeface="Calibri"/>
              </a:rPr>
              <a:t>Tan</a:t>
            </a:r>
            <a:endParaRPr sz="1800">
              <a:latin typeface="Calibri"/>
              <a:cs typeface="Calibri"/>
            </a:endParaRPr>
          </a:p>
          <a:p>
            <a:pPr marL="14604">
              <a:lnSpc>
                <a:spcPts val="2130"/>
              </a:lnSpc>
            </a:pPr>
            <a:r>
              <a:rPr sz="1800" b="1" u="sng" spc="-5" dirty="0">
                <a:latin typeface="Calibri"/>
                <a:cs typeface="Calibri"/>
              </a:rPr>
              <a:t>Waterboxx</a:t>
            </a:r>
            <a:r>
              <a:rPr sz="1800" b="1" u="sng" spc="-70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Cover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500">
              <a:latin typeface="Times New Roman"/>
              <a:cs typeface="Times New Roman"/>
            </a:endParaRPr>
          </a:p>
          <a:p>
            <a:pPr marL="1008380">
              <a:lnSpc>
                <a:spcPct val="100000"/>
              </a:lnSpc>
            </a:pPr>
            <a:r>
              <a:rPr sz="1800" b="1" u="sng" dirty="0">
                <a:latin typeface="Calibri"/>
                <a:cs typeface="Calibri"/>
              </a:rPr>
              <a:t>Wick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 marR="1278890">
              <a:lnSpc>
                <a:spcPts val="2100"/>
              </a:lnSpc>
            </a:pPr>
            <a:r>
              <a:rPr sz="1800" b="1" u="sng" spc="-5" dirty="0">
                <a:latin typeface="Calibri"/>
                <a:cs typeface="Calibri"/>
              </a:rPr>
              <a:t>Two</a:t>
            </a:r>
            <a:r>
              <a:rPr sz="1800" b="1" u="sng" spc="-85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blue  </a:t>
            </a:r>
            <a:r>
              <a:rPr sz="1800" b="1" u="sng" dirty="0">
                <a:latin typeface="Calibri"/>
                <a:cs typeface="Calibri"/>
              </a:rPr>
              <a:t>siphons</a:t>
            </a:r>
            <a:endParaRPr sz="1800">
              <a:latin typeface="Calibri"/>
              <a:cs typeface="Calibri"/>
            </a:endParaRPr>
          </a:p>
          <a:p>
            <a:pPr marL="1008380" marR="5080">
              <a:lnSpc>
                <a:spcPts val="2100"/>
              </a:lnSpc>
              <a:spcBef>
                <a:spcPts val="1345"/>
              </a:spcBef>
            </a:pPr>
            <a:r>
              <a:rPr sz="1800" b="1" u="sng" dirty="0">
                <a:latin typeface="Calibri"/>
                <a:cs typeface="Calibri"/>
              </a:rPr>
              <a:t>Evapor</a:t>
            </a:r>
            <a:r>
              <a:rPr sz="1800" b="1" u="sng" spc="-5" dirty="0">
                <a:latin typeface="Calibri"/>
                <a:cs typeface="Calibri"/>
              </a:rPr>
              <a:t>ation 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Cover</a:t>
            </a:r>
            <a:r>
              <a:rPr sz="1800" b="1" u="sng" spc="-100" dirty="0">
                <a:latin typeface="Calibri"/>
                <a:cs typeface="Calibri"/>
              </a:rPr>
              <a:t> </a:t>
            </a:r>
            <a:r>
              <a:rPr sz="1800" b="1" u="sng" dirty="0">
                <a:latin typeface="Calibri"/>
                <a:cs typeface="Calibri"/>
              </a:rPr>
              <a:t>Black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18751" y="6001436"/>
            <a:ext cx="966469" cy="0"/>
          </a:xfrm>
          <a:custGeom>
            <a:avLst/>
            <a:gdLst/>
            <a:ahLst/>
            <a:cxnLst/>
            <a:rect l="l" t="t" r="r" b="b"/>
            <a:pathLst>
              <a:path w="966470">
                <a:moveTo>
                  <a:pt x="0" y="0"/>
                </a:moveTo>
                <a:lnTo>
                  <a:pt x="966212" y="0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82922" y="5935116"/>
            <a:ext cx="130810" cy="132715"/>
          </a:xfrm>
          <a:custGeom>
            <a:avLst/>
            <a:gdLst/>
            <a:ahLst/>
            <a:cxnLst/>
            <a:rect l="l" t="t" r="r" b="b"/>
            <a:pathLst>
              <a:path w="130810" h="132714">
                <a:moveTo>
                  <a:pt x="16700" y="0"/>
                </a:moveTo>
                <a:lnTo>
                  <a:pt x="7962" y="2298"/>
                </a:lnTo>
                <a:lnTo>
                  <a:pt x="0" y="15925"/>
                </a:lnTo>
                <a:lnTo>
                  <a:pt x="2311" y="24676"/>
                </a:lnTo>
                <a:lnTo>
                  <a:pt x="73685" y="66319"/>
                </a:lnTo>
                <a:lnTo>
                  <a:pt x="2311" y="107962"/>
                </a:lnTo>
                <a:lnTo>
                  <a:pt x="0" y="116712"/>
                </a:lnTo>
                <a:lnTo>
                  <a:pt x="7962" y="130340"/>
                </a:lnTo>
                <a:lnTo>
                  <a:pt x="16700" y="132638"/>
                </a:lnTo>
                <a:lnTo>
                  <a:pt x="130403" y="66319"/>
                </a:lnTo>
                <a:lnTo>
                  <a:pt x="16700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288539" y="7690663"/>
            <a:ext cx="149669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sng" dirty="0">
                <a:latin typeface="Calibri"/>
                <a:cs typeface="Calibri"/>
              </a:rPr>
              <a:t>Round blue</a:t>
            </a:r>
            <a:r>
              <a:rPr sz="1800" b="1" u="sng" spc="-100" dirty="0">
                <a:latin typeface="Calibri"/>
                <a:cs typeface="Calibri"/>
              </a:rPr>
              <a:t> </a:t>
            </a:r>
            <a:r>
              <a:rPr sz="1800" b="1" u="sng" dirty="0">
                <a:latin typeface="Calibri"/>
                <a:cs typeface="Calibri"/>
              </a:rPr>
              <a:t>cap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70249" y="7292623"/>
            <a:ext cx="1580515" cy="537210"/>
          </a:xfrm>
          <a:custGeom>
            <a:avLst/>
            <a:gdLst/>
            <a:ahLst/>
            <a:cxnLst/>
            <a:rect l="l" t="t" r="r" b="b"/>
            <a:pathLst>
              <a:path w="1580514" h="537209">
                <a:moveTo>
                  <a:pt x="0" y="536977"/>
                </a:moveTo>
                <a:lnTo>
                  <a:pt x="1580498" y="0"/>
                </a:lnTo>
              </a:path>
            </a:pathLst>
          </a:custGeom>
          <a:ln w="2857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37924" y="7257288"/>
            <a:ext cx="139700" cy="126364"/>
          </a:xfrm>
          <a:custGeom>
            <a:avLst/>
            <a:gdLst/>
            <a:ahLst/>
            <a:cxnLst/>
            <a:rect l="l" t="t" r="r" b="b"/>
            <a:pathLst>
              <a:path w="139700" h="126365">
                <a:moveTo>
                  <a:pt x="10680" y="0"/>
                </a:moveTo>
                <a:lnTo>
                  <a:pt x="3136" y="4991"/>
                </a:lnTo>
                <a:lnTo>
                  <a:pt x="0" y="20459"/>
                </a:lnTo>
                <a:lnTo>
                  <a:pt x="4991" y="28003"/>
                </a:lnTo>
                <a:lnTo>
                  <a:pt x="85978" y="44462"/>
                </a:lnTo>
                <a:lnTo>
                  <a:pt x="31788" y="106857"/>
                </a:lnTo>
                <a:lnTo>
                  <a:pt x="32423" y="115874"/>
                </a:lnTo>
                <a:lnTo>
                  <a:pt x="44335" y="126225"/>
                </a:lnTo>
                <a:lnTo>
                  <a:pt x="53352" y="125590"/>
                </a:lnTo>
                <a:lnTo>
                  <a:pt x="139674" y="26212"/>
                </a:lnTo>
                <a:lnTo>
                  <a:pt x="10680" y="0"/>
                </a:lnTo>
                <a:close/>
              </a:path>
            </a:pathLst>
          </a:custGeom>
          <a:solidFill>
            <a:srgbClr val="5B92C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45982"/>
            <a:ext cx="6400800" cy="60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3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783080"/>
            <a:ext cx="6282690" cy="7161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6889">
              <a:lnSpc>
                <a:spcPct val="100000"/>
              </a:lnSpc>
            </a:pPr>
            <a:r>
              <a:rPr sz="1600" b="1" u="sng" spc="-5" dirty="0">
                <a:solidFill>
                  <a:srgbClr val="006600"/>
                </a:solidFill>
                <a:latin typeface="Calibri"/>
                <a:cs typeface="Calibri"/>
              </a:rPr>
              <a:t>Waterboxx  Ground</a:t>
            </a:r>
            <a:r>
              <a:rPr sz="1600" b="1" u="sng" spc="-65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006600"/>
                </a:solidFill>
                <a:latin typeface="Calibri"/>
                <a:cs typeface="Calibri"/>
              </a:rPr>
              <a:t>Preparation</a:t>
            </a:r>
            <a:endParaRPr sz="1600" dirty="0">
              <a:latin typeface="Calibri"/>
              <a:cs typeface="Calibri"/>
            </a:endParaRPr>
          </a:p>
          <a:p>
            <a:pPr marL="12700" marR="247650">
              <a:lnSpc>
                <a:spcPts val="1400"/>
              </a:lnSpc>
              <a:spcBef>
                <a:spcPts val="680"/>
              </a:spcBef>
              <a:buAutoNum type="arabicPeriod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Once you select you </a:t>
            </a:r>
            <a:r>
              <a:rPr sz="1200" spc="-5" dirty="0">
                <a:latin typeface="Calibri"/>
                <a:cs typeface="Calibri"/>
              </a:rPr>
              <a:t>planting location, </a:t>
            </a:r>
            <a:r>
              <a:rPr sz="1200" dirty="0">
                <a:latin typeface="Calibri"/>
                <a:cs typeface="Calibri"/>
              </a:rPr>
              <a:t>orient yourself to the North. Dig a hole approximately 8  inches deep and 22 inches  wide.  Fill with 10 gallons of water and let set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overnight.</a:t>
            </a:r>
          </a:p>
          <a:p>
            <a:pPr marL="162560" indent="-149860">
              <a:lnSpc>
                <a:spcPts val="1360"/>
              </a:lnSpc>
              <a:buAutoNum type="arabicPeriod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If your plant is in a </a:t>
            </a:r>
            <a:r>
              <a:rPr sz="1200" spc="-5" dirty="0">
                <a:latin typeface="Calibri"/>
                <a:cs typeface="Calibri"/>
              </a:rPr>
              <a:t>plastic </a:t>
            </a:r>
            <a:r>
              <a:rPr sz="1200" dirty="0">
                <a:latin typeface="Calibri"/>
                <a:cs typeface="Calibri"/>
              </a:rPr>
              <a:t>4 inch pot, remove from the pot and  cut 1 inch oﬀ of the root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base.</a:t>
            </a:r>
          </a:p>
          <a:p>
            <a:pPr marL="12700" marR="5715">
              <a:lnSpc>
                <a:spcPct val="100699"/>
              </a:lnSpc>
              <a:spcBef>
                <a:spcPts val="50"/>
              </a:spcBef>
              <a:buAutoNum type="arabicPeriod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Locate your white </a:t>
            </a:r>
            <a:r>
              <a:rPr sz="1200" spc="-5" dirty="0">
                <a:latin typeface="Calibri"/>
                <a:cs typeface="Calibri"/>
              </a:rPr>
              <a:t>anti evaporation </a:t>
            </a:r>
            <a:r>
              <a:rPr sz="1200" dirty="0">
                <a:latin typeface="Calibri"/>
                <a:cs typeface="Calibri"/>
              </a:rPr>
              <a:t>cover and orient it to the North. If you are </a:t>
            </a:r>
            <a:r>
              <a:rPr sz="1200" spc="-5" dirty="0">
                <a:latin typeface="Calibri"/>
                <a:cs typeface="Calibri"/>
              </a:rPr>
              <a:t>planting </a:t>
            </a:r>
            <a:r>
              <a:rPr sz="1200" dirty="0">
                <a:latin typeface="Calibri"/>
                <a:cs typeface="Calibri"/>
              </a:rPr>
              <a:t>only one  plant, remove the center </a:t>
            </a:r>
            <a:r>
              <a:rPr sz="1200" spc="-65" dirty="0">
                <a:latin typeface="Calibri"/>
                <a:cs typeface="Calibri"/>
              </a:rPr>
              <a:t>punch-­‐out. </a:t>
            </a:r>
            <a:r>
              <a:rPr sz="1200" dirty="0">
                <a:latin typeface="Calibri"/>
                <a:cs typeface="Calibri"/>
              </a:rPr>
              <a:t>If you are </a:t>
            </a:r>
            <a:r>
              <a:rPr sz="1200" spc="-5" dirty="0">
                <a:latin typeface="Calibri"/>
                <a:cs typeface="Calibri"/>
              </a:rPr>
              <a:t>planting </a:t>
            </a:r>
            <a:r>
              <a:rPr sz="1200" dirty="0">
                <a:latin typeface="Calibri"/>
                <a:cs typeface="Calibri"/>
              </a:rPr>
              <a:t>two, then remove the outer </a:t>
            </a:r>
            <a:r>
              <a:rPr sz="1200" spc="-60" dirty="0">
                <a:latin typeface="Calibri"/>
                <a:cs typeface="Calibri"/>
              </a:rPr>
              <a:t>punch-­‐outs, </a:t>
            </a:r>
            <a:r>
              <a:rPr sz="1200" dirty="0">
                <a:latin typeface="Calibri"/>
                <a:cs typeface="Calibri"/>
              </a:rPr>
              <a:t>and  for three plants, remove all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60" dirty="0">
                <a:latin typeface="Calibri"/>
                <a:cs typeface="Calibri"/>
              </a:rPr>
              <a:t>punch-­‐outs.</a:t>
            </a:r>
            <a:endParaRPr sz="1200" dirty="0">
              <a:latin typeface="Calibri"/>
              <a:cs typeface="Calibri"/>
            </a:endParaRPr>
          </a:p>
          <a:p>
            <a:pPr marL="46990" marR="99695" indent="-34290">
              <a:lnSpc>
                <a:spcPts val="1400"/>
              </a:lnSpc>
              <a:spcBef>
                <a:spcPts val="40"/>
              </a:spcBef>
              <a:buAutoNum type="arabicPeriod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Dig a 3 inch whole in the ground for each plant remembering the North </a:t>
            </a:r>
            <a:r>
              <a:rPr sz="1200" spc="-5" dirty="0">
                <a:latin typeface="Calibri"/>
                <a:cs typeface="Calibri"/>
              </a:rPr>
              <a:t>orientation </a:t>
            </a:r>
            <a:r>
              <a:rPr sz="1200" dirty="0">
                <a:latin typeface="Calibri"/>
                <a:cs typeface="Calibri"/>
              </a:rPr>
              <a:t>and place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 plant(s) into the hole(s).  Cover the plant up to the base with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soil.</a:t>
            </a:r>
          </a:p>
          <a:p>
            <a:pPr marL="12700" marR="2800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Slip the white </a:t>
            </a:r>
            <a:r>
              <a:rPr sz="1200" spc="-5" dirty="0">
                <a:latin typeface="Calibri"/>
                <a:cs typeface="Calibri"/>
              </a:rPr>
              <a:t>evaporation </a:t>
            </a:r>
            <a:r>
              <a:rPr sz="1200" dirty="0">
                <a:latin typeface="Calibri"/>
                <a:cs typeface="Calibri"/>
              </a:rPr>
              <a:t>cover along the ground centering each plant within the punch outs  remembering to North orient the </a:t>
            </a:r>
            <a:r>
              <a:rPr sz="1200" spc="-5" dirty="0">
                <a:latin typeface="Calibri"/>
                <a:cs typeface="Calibri"/>
              </a:rPr>
              <a:t>anti evaporation </a:t>
            </a:r>
            <a:r>
              <a:rPr sz="1200" dirty="0">
                <a:latin typeface="Calibri"/>
                <a:cs typeface="Calibri"/>
              </a:rPr>
              <a:t>cover and the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plants.</a:t>
            </a:r>
          </a:p>
          <a:p>
            <a:pPr>
              <a:lnSpc>
                <a:spcPct val="100000"/>
              </a:lnSpc>
              <a:spcBef>
                <a:spcPts val="7"/>
              </a:spcBef>
              <a:buFont typeface="Calibri"/>
              <a:buAutoNum type="arabicPeriod"/>
            </a:pPr>
            <a:endParaRPr sz="950" dirty="0">
              <a:latin typeface="Times New Roman"/>
              <a:cs typeface="Times New Roman"/>
            </a:endParaRPr>
          </a:p>
          <a:p>
            <a:pPr marL="1822450">
              <a:lnSpc>
                <a:spcPct val="100000"/>
              </a:lnSpc>
            </a:pPr>
            <a:r>
              <a:rPr sz="1600" b="1" u="sng" dirty="0">
                <a:solidFill>
                  <a:srgbClr val="006600"/>
                </a:solidFill>
                <a:latin typeface="Calibri"/>
                <a:cs typeface="Calibri"/>
              </a:rPr>
              <a:t>Assembly of the</a:t>
            </a:r>
            <a:r>
              <a:rPr sz="1600" b="1" u="sng" spc="-10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006600"/>
                </a:solidFill>
                <a:latin typeface="Calibri"/>
                <a:cs typeface="Calibri"/>
              </a:rPr>
              <a:t>Waterboxx</a:t>
            </a:r>
            <a:endParaRPr sz="1600" dirty="0">
              <a:latin typeface="Calibri"/>
              <a:cs typeface="Calibri"/>
            </a:endParaRPr>
          </a:p>
          <a:p>
            <a:pPr marL="162560" indent="-149860">
              <a:lnSpc>
                <a:spcPts val="1420"/>
              </a:lnSpc>
              <a:spcBef>
                <a:spcPts val="770"/>
              </a:spcBef>
              <a:buAutoNum type="arabicPeriod" startAt="6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Lets start with the Waterboxx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base.</a:t>
            </a:r>
          </a:p>
          <a:p>
            <a:pPr marL="12700" marR="5080">
              <a:lnSpc>
                <a:spcPts val="1400"/>
              </a:lnSpc>
              <a:spcBef>
                <a:spcPts val="60"/>
              </a:spcBef>
              <a:buAutoNum type="arabicPeriod" startAt="6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Locate your wick, and from the </a:t>
            </a:r>
            <a:r>
              <a:rPr sz="1200" spc="-10" dirty="0">
                <a:latin typeface="Calibri"/>
                <a:cs typeface="Calibri"/>
              </a:rPr>
              <a:t>bottom </a:t>
            </a:r>
            <a:r>
              <a:rPr sz="1200" dirty="0">
                <a:latin typeface="Calibri"/>
                <a:cs typeface="Calibri"/>
              </a:rPr>
              <a:t>of the Waterboxx locate a ¼ inch hole. Using a screwdriver  push the wick through the base allowing a minimum of 4 inches to extend out of the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bottom.</a:t>
            </a:r>
            <a:endParaRPr sz="1200" dirty="0">
              <a:latin typeface="Calibri"/>
              <a:cs typeface="Calibri"/>
            </a:endParaRPr>
          </a:p>
          <a:p>
            <a:pPr marL="12700" marR="11430">
              <a:lnSpc>
                <a:spcPct val="99500"/>
              </a:lnSpc>
              <a:spcBef>
                <a:spcPts val="25"/>
              </a:spcBef>
              <a:buAutoNum type="arabicPeriod" startAt="6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Locate the black </a:t>
            </a:r>
            <a:r>
              <a:rPr sz="1200" spc="-5" dirty="0">
                <a:latin typeface="Calibri"/>
                <a:cs typeface="Calibri"/>
              </a:rPr>
              <a:t>evaporation </a:t>
            </a:r>
            <a:r>
              <a:rPr sz="1200" dirty="0">
                <a:latin typeface="Calibri"/>
                <a:cs typeface="Calibri"/>
              </a:rPr>
              <a:t>cover and set inside the Waterboxx. The round hole should be  placed near the 1 inch hole on the side of the Waterboxx. Note: The </a:t>
            </a:r>
            <a:r>
              <a:rPr sz="1200" spc="-5" dirty="0">
                <a:latin typeface="Calibri"/>
                <a:cs typeface="Calibri"/>
              </a:rPr>
              <a:t>evaporation </a:t>
            </a:r>
            <a:r>
              <a:rPr sz="1200" dirty="0">
                <a:latin typeface="Calibri"/>
                <a:cs typeface="Calibri"/>
              </a:rPr>
              <a:t>cover (black) is  place so the recessed side is down along the edge and the two small 1 inch holes drain down into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 Waterboxx.</a:t>
            </a:r>
          </a:p>
          <a:p>
            <a:pPr marL="162560" indent="-149860">
              <a:lnSpc>
                <a:spcPts val="1400"/>
              </a:lnSpc>
              <a:buAutoNum type="arabicPeriod" startAt="6"/>
              <a:tabLst>
                <a:tab pos="163195" algn="l"/>
              </a:tabLst>
            </a:pPr>
            <a:r>
              <a:rPr sz="1200" dirty="0">
                <a:latin typeface="Calibri"/>
                <a:cs typeface="Calibri"/>
              </a:rPr>
              <a:t>Place the tan cover on the Waterboxx matching the two holes – one to the </a:t>
            </a:r>
            <a:r>
              <a:rPr sz="1200" spc="-5" dirty="0">
                <a:latin typeface="Calibri"/>
                <a:cs typeface="Calibri"/>
              </a:rPr>
              <a:t>evaporation </a:t>
            </a:r>
            <a:r>
              <a:rPr sz="1200" dirty="0">
                <a:latin typeface="Calibri"/>
                <a:cs typeface="Calibri"/>
              </a:rPr>
              <a:t>lid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</a:p>
          <a:p>
            <a:pPr marL="12700" marR="60960">
              <a:lnSpc>
                <a:spcPts val="1400"/>
              </a:lnSpc>
              <a:spcBef>
                <a:spcPts val="140"/>
              </a:spcBef>
            </a:pPr>
            <a:r>
              <a:rPr sz="1200" dirty="0">
                <a:latin typeface="Calibri"/>
                <a:cs typeface="Calibri"/>
              </a:rPr>
              <a:t>other to the 1 inch hole on the side of the Waterboxx. This hole allows for excess water to drain out  of the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Waterboxx.</a:t>
            </a:r>
          </a:p>
          <a:p>
            <a:pPr marL="12700" marR="73660">
              <a:lnSpc>
                <a:spcPts val="1400"/>
              </a:lnSpc>
              <a:spcBef>
                <a:spcPts val="100"/>
              </a:spcBef>
              <a:buAutoNum type="arabicPeriod" startAt="10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Snap the two inside clips to the inside of the Waterboxx cover and press ﬁrmly down around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 Waterboxx.  You will hear it lock into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place.</a:t>
            </a:r>
          </a:p>
          <a:p>
            <a:pPr marL="240029" indent="-227329">
              <a:lnSpc>
                <a:spcPts val="1360"/>
              </a:lnSpc>
              <a:buAutoNum type="arabicPeriod" startAt="10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Insert the two blue siphons and push down </a:t>
            </a:r>
            <a:r>
              <a:rPr sz="1200" spc="-5" dirty="0">
                <a:latin typeface="Calibri"/>
                <a:cs typeface="Calibri"/>
              </a:rPr>
              <a:t>until </a:t>
            </a:r>
            <a:r>
              <a:rPr sz="1200" dirty="0">
                <a:latin typeface="Calibri"/>
                <a:cs typeface="Calibri"/>
              </a:rPr>
              <a:t>they click into place.  Your Waterboxx is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now</a:t>
            </a:r>
          </a:p>
          <a:p>
            <a:pPr marL="12700">
              <a:lnSpc>
                <a:spcPts val="1350"/>
              </a:lnSpc>
              <a:spcBef>
                <a:spcPts val="60"/>
              </a:spcBef>
            </a:pPr>
            <a:r>
              <a:rPr sz="1200" dirty="0">
                <a:latin typeface="Calibri"/>
                <a:cs typeface="Calibri"/>
              </a:rPr>
              <a:t>Ready for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installation.</a:t>
            </a:r>
            <a:endParaRPr sz="1200" dirty="0">
              <a:latin typeface="Calibri"/>
              <a:cs typeface="Calibri"/>
            </a:endParaRPr>
          </a:p>
          <a:p>
            <a:pPr marL="1993900">
              <a:lnSpc>
                <a:spcPts val="1830"/>
              </a:lnSpc>
            </a:pPr>
            <a:r>
              <a:rPr sz="1600" b="1" u="sng" spc="-5" dirty="0">
                <a:solidFill>
                  <a:srgbClr val="006600"/>
                </a:solidFill>
                <a:latin typeface="Calibri"/>
                <a:cs typeface="Calibri"/>
              </a:rPr>
              <a:t>Installation </a:t>
            </a:r>
            <a:r>
              <a:rPr sz="1600" b="1" u="sng" dirty="0">
                <a:solidFill>
                  <a:srgbClr val="006600"/>
                </a:solidFill>
                <a:latin typeface="Calibri"/>
                <a:cs typeface="Calibri"/>
              </a:rPr>
              <a:t>of </a:t>
            </a:r>
            <a:r>
              <a:rPr sz="1600" b="1" u="sng" spc="-5" dirty="0">
                <a:solidFill>
                  <a:srgbClr val="006600"/>
                </a:solidFill>
                <a:latin typeface="Calibri"/>
                <a:cs typeface="Calibri"/>
              </a:rPr>
              <a:t>the</a:t>
            </a:r>
            <a:r>
              <a:rPr sz="1600" b="1" u="sng" spc="-45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006600"/>
                </a:solidFill>
                <a:latin typeface="Calibri"/>
                <a:cs typeface="Calibri"/>
              </a:rPr>
              <a:t>Waterboxx</a:t>
            </a:r>
            <a:endParaRPr sz="1600" dirty="0">
              <a:latin typeface="Calibri"/>
              <a:cs typeface="Calibri"/>
            </a:endParaRPr>
          </a:p>
          <a:p>
            <a:pPr marL="12700" marR="487680">
              <a:lnSpc>
                <a:spcPts val="1400"/>
              </a:lnSpc>
              <a:spcBef>
                <a:spcPts val="225"/>
              </a:spcBef>
              <a:buAutoNum type="arabicPeriod" startAt="12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Place the Waterboxx over your plant(s) insuring the 1 inch hole located on the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Waterboxx  side is </a:t>
            </a:r>
            <a:r>
              <a:rPr sz="1200" spc="-5" dirty="0">
                <a:latin typeface="Calibri"/>
                <a:cs typeface="Calibri"/>
              </a:rPr>
              <a:t>pointing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North.</a:t>
            </a:r>
          </a:p>
          <a:p>
            <a:pPr marL="240029" indent="-227329">
              <a:lnSpc>
                <a:spcPts val="1360"/>
              </a:lnSpc>
              <a:buAutoNum type="arabicPeriod" startAt="12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Add slowly 1 gallon of water into the center where the plants are located in such a way that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you</a:t>
            </a:r>
          </a:p>
          <a:p>
            <a:pPr marL="12700">
              <a:lnSpc>
                <a:spcPts val="1420"/>
              </a:lnSpc>
              <a:spcBef>
                <a:spcPts val="60"/>
              </a:spcBef>
            </a:pPr>
            <a:r>
              <a:rPr sz="1200" dirty="0">
                <a:latin typeface="Calibri"/>
                <a:cs typeface="Calibri"/>
              </a:rPr>
              <a:t>do not wash out the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roots.</a:t>
            </a:r>
          </a:p>
          <a:p>
            <a:pPr marL="240029" indent="-227329">
              <a:lnSpc>
                <a:spcPts val="1420"/>
              </a:lnSpc>
              <a:buAutoNum type="arabicPeriod" startAt="14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Add 4 gallons of water into the round hole in the Waterboxx cover, ﬁlling the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Waterboxx.</a:t>
            </a:r>
          </a:p>
          <a:p>
            <a:pPr marL="240029" indent="-227329">
              <a:lnSpc>
                <a:spcPct val="100000"/>
              </a:lnSpc>
              <a:spcBef>
                <a:spcPts val="60"/>
              </a:spcBef>
              <a:buAutoNum type="arabicPeriod" startAt="14"/>
              <a:tabLst>
                <a:tab pos="240665" algn="l"/>
              </a:tabLst>
            </a:pPr>
            <a:r>
              <a:rPr sz="1200" dirty="0">
                <a:latin typeface="Calibri"/>
                <a:cs typeface="Calibri"/>
              </a:rPr>
              <a:t>Secure the blue cap in the round hole and turn </a:t>
            </a:r>
            <a:r>
              <a:rPr sz="1200" spc="-5" dirty="0">
                <a:latin typeface="Calibri"/>
                <a:cs typeface="Calibri"/>
              </a:rPr>
              <a:t>until </a:t>
            </a:r>
            <a:r>
              <a:rPr sz="1200" dirty="0">
                <a:latin typeface="Calibri"/>
                <a:cs typeface="Calibri"/>
              </a:rPr>
              <a:t>it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snaps.</a:t>
            </a:r>
          </a:p>
          <a:p>
            <a:pPr marL="1078865" marR="1124585">
              <a:lnSpc>
                <a:spcPts val="2100"/>
              </a:lnSpc>
            </a:pPr>
            <a:r>
              <a:rPr sz="1600" b="1" dirty="0" smtClean="0">
                <a:solidFill>
                  <a:srgbClr val="006600"/>
                </a:solidFill>
                <a:latin typeface="Calibri"/>
                <a:cs typeface="Calibri"/>
              </a:rPr>
              <a:t>For </a:t>
            </a:r>
            <a:r>
              <a:rPr sz="1600" b="1" dirty="0">
                <a:solidFill>
                  <a:srgbClr val="006600"/>
                </a:solidFill>
                <a:latin typeface="Calibri"/>
                <a:cs typeface="Calibri"/>
              </a:rPr>
              <a:t>more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information </a:t>
            </a:r>
            <a:r>
              <a:rPr sz="1600" b="1" dirty="0">
                <a:solidFill>
                  <a:srgbClr val="006600"/>
                </a:solidFill>
                <a:latin typeface="Calibri"/>
                <a:cs typeface="Calibri"/>
              </a:rPr>
              <a:t>about this product  Please visit us at</a:t>
            </a:r>
            <a:r>
              <a:rPr sz="1600" b="1" spc="-5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lang="en-US" sz="1600" b="1" spc="-50" dirty="0" smtClean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lang="en-US" sz="1600" u="sng" spc="-5" dirty="0" smtClean="0">
                <a:solidFill>
                  <a:srgbClr val="1F497D"/>
                </a:solidFill>
                <a:latin typeface="Calibri"/>
                <a:cs typeface="Calibri"/>
              </a:rPr>
              <a:t>www.AgrotreeSolution.com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497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Waterboxx Components</vt:lpstr>
      <vt:lpstr>Installation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Waterboxx Components</dc:title>
  <dc:creator>Djamel Mimoun</dc:creator>
  <cp:lastModifiedBy>Djamel Mimoun</cp:lastModifiedBy>
  <cp:revision>2</cp:revision>
  <dcterms:created xsi:type="dcterms:W3CDTF">2015-11-26T10:39:07Z</dcterms:created>
  <dcterms:modified xsi:type="dcterms:W3CDTF">2015-11-26T09:50:55Z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2015-11-26T00:00:00Z</vt:filetime>
  </property>
</Properties>
</file>